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70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1" r:id="rId14"/>
    <p:sldId id="272" r:id="rId15"/>
    <p:sldId id="266" r:id="rId16"/>
    <p:sldId id="273" r:id="rId17"/>
    <p:sldId id="275" r:id="rId18"/>
    <p:sldId id="278" r:id="rId19"/>
    <p:sldId id="279" r:id="rId20"/>
    <p:sldId id="28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488C0-3894-4E6A-9EC1-6D60F45F65B0}" v="3973" dt="2023-04-05T08:56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302" autoAdjust="0"/>
  </p:normalViewPr>
  <p:slideViewPr>
    <p:cSldViewPr snapToGrid="0">
      <p:cViewPr varScale="1">
        <p:scale>
          <a:sx n="104" d="100"/>
          <a:sy n="104" d="100"/>
        </p:scale>
        <p:origin x="228" y="72"/>
      </p:cViewPr>
      <p:guideLst/>
    </p:cSldViewPr>
  </p:slideViewPr>
  <p:outlineViewPr>
    <p:cViewPr>
      <p:scale>
        <a:sx n="33" d="100"/>
        <a:sy n="33" d="100"/>
      </p:scale>
      <p:origin x="0" y="-1318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B72A6-F9BF-4A54-B010-97769E308AF7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35803-9793-4057-A160-C2B280676B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2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61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perché</a:t>
            </a:r>
            <a:r>
              <a:rPr lang="en-US" dirty="0"/>
              <a:t> integer è true? </a:t>
            </a:r>
            <a:r>
              <a:rPr lang="en-US" dirty="0" err="1"/>
              <a:t>perché</a:t>
            </a:r>
            <a:r>
              <a:rPr lang="en-US" dirty="0"/>
              <a:t> </a:t>
            </a:r>
            <a:r>
              <a:rPr lang="en-US" dirty="0" err="1"/>
              <a:t>l’equazione</a:t>
            </a:r>
            <a:r>
              <a:rPr lang="en-US" dirty="0"/>
              <a:t> la </a:t>
            </a:r>
            <a:r>
              <a:rPr lang="en-US" dirty="0" err="1"/>
              <a:t>voglio</a:t>
            </a:r>
            <a:r>
              <a:rPr lang="en-US" dirty="0"/>
              <a:t> </a:t>
            </a:r>
            <a:r>
              <a:rPr lang="en-US" dirty="0" err="1"/>
              <a:t>risolvere</a:t>
            </a:r>
            <a:r>
              <a:rPr lang="en-US" dirty="0"/>
              <a:t> solo per </a:t>
            </a:r>
            <a:r>
              <a:rPr lang="en-US" dirty="0" err="1"/>
              <a:t>interi</a:t>
            </a:r>
            <a:r>
              <a:rPr lang="en-US" dirty="0"/>
              <a:t>, non mi </a:t>
            </a:r>
            <a:r>
              <a:rPr lang="en-US" dirty="0" err="1"/>
              <a:t>interessano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con la </a:t>
            </a:r>
            <a:r>
              <a:rPr lang="en-US" dirty="0" err="1"/>
              <a:t>virgola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di k/d non </a:t>
            </a:r>
            <a:r>
              <a:rPr lang="en-US" dirty="0" err="1"/>
              <a:t>ottengo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e </a:t>
            </a:r>
            <a:r>
              <a:rPr lang="en-US" dirty="0" err="1"/>
              <a:t>quindi</a:t>
            </a:r>
            <a:r>
              <a:rPr lang="en-US" dirty="0"/>
              <a:t> roots ha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550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32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42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numero</a:t>
            </a:r>
            <a:r>
              <a:rPr lang="en-US" dirty="0"/>
              <a:t> come la somma tra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</a:t>
            </a:r>
            <a:r>
              <a:rPr lang="en-US" dirty="0" err="1"/>
              <a:t>indicata</a:t>
            </a:r>
            <a:r>
              <a:rPr lang="en-US" dirty="0"/>
              <a:t> con a_0 ed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è </a:t>
            </a:r>
            <a:r>
              <a:rPr lang="en-US" dirty="0" err="1"/>
              <a:t>possibile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volta </a:t>
            </a:r>
            <a:r>
              <a:rPr lang="en-US" dirty="0" err="1"/>
              <a:t>scrivere</a:t>
            </a:r>
            <a:r>
              <a:rPr lang="en-US" dirty="0"/>
              <a:t> come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+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...</a:t>
            </a:r>
            <a:r>
              <a:rPr lang="en-US" dirty="0" err="1"/>
              <a:t>ecc</a:t>
            </a:r>
            <a:r>
              <a:rPr lang="en-US" dirty="0"/>
              <a:t> </a:t>
            </a:r>
            <a:r>
              <a:rPr lang="en-US" dirty="0" err="1"/>
              <a:t>ecc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73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vediamone</a:t>
            </a:r>
            <a:r>
              <a:rPr lang="en-US" sz="1200" dirty="0"/>
              <a:t> un </a:t>
            </a:r>
            <a:r>
              <a:rPr lang="en-US" sz="1200" dirty="0" err="1"/>
              <a:t>esempio</a:t>
            </a:r>
            <a:r>
              <a:rPr lang="en-US" sz="1200" dirty="0"/>
              <a:t>, </a:t>
            </a:r>
            <a:r>
              <a:rPr lang="en-US" sz="1200" dirty="0" err="1"/>
              <a:t>vogliamo</a:t>
            </a:r>
            <a:r>
              <a:rPr lang="en-US" sz="1200" dirty="0"/>
              <a:t> </a:t>
            </a:r>
            <a:r>
              <a:rPr lang="en-US" sz="1200" dirty="0" err="1"/>
              <a:t>trovare</a:t>
            </a:r>
            <a:r>
              <a:rPr lang="en-US" sz="1200" dirty="0"/>
              <a:t> </a:t>
            </a:r>
            <a:r>
              <a:rPr lang="en-US" sz="1200" dirty="0" err="1"/>
              <a:t>l’espansione</a:t>
            </a:r>
            <a:r>
              <a:rPr lang="en-US" sz="1200" dirty="0"/>
              <a:t> in </a:t>
            </a:r>
            <a:r>
              <a:rPr lang="en-US" sz="1200" dirty="0" err="1"/>
              <a:t>frazioni</a:t>
            </a:r>
            <a:r>
              <a:rPr lang="en-US" sz="1200" dirty="0"/>
              <a:t> continue di 415/93; dopo la prima </a:t>
            </a:r>
            <a:r>
              <a:rPr lang="en-US" sz="1200" dirty="0" err="1"/>
              <a:t>riga</a:t>
            </a:r>
            <a:r>
              <a:rPr lang="en-US" sz="1200" dirty="0"/>
              <a:t>, il </a:t>
            </a:r>
            <a:r>
              <a:rPr lang="en-US" sz="1200" dirty="0" err="1"/>
              <a:t>denominatore</a:t>
            </a:r>
            <a:r>
              <a:rPr lang="en-US" sz="1200" dirty="0"/>
              <a:t>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r>
              <a:rPr lang="en-US" sz="1200" dirty="0"/>
              <a:t> ed il resto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L’algortimo</a:t>
            </a:r>
            <a:r>
              <a:rPr lang="en-US" sz="1200" dirty="0"/>
              <a:t> </a:t>
            </a:r>
            <a:r>
              <a:rPr lang="en-US" sz="1200" dirty="0" err="1"/>
              <a:t>eucliedeano</a:t>
            </a:r>
            <a:r>
              <a:rPr lang="en-US" sz="1200" dirty="0"/>
              <a:t> ci serve per </a:t>
            </a:r>
            <a:r>
              <a:rPr lang="en-US" sz="1200" dirty="0" err="1"/>
              <a:t>trovare</a:t>
            </a:r>
            <a:r>
              <a:rPr lang="en-US" sz="1200" dirty="0"/>
              <a:t> il </a:t>
            </a:r>
            <a:r>
              <a:rPr lang="en-US" sz="1200" dirty="0" err="1"/>
              <a:t>gcd</a:t>
            </a:r>
            <a:r>
              <a:rPr lang="en-US" sz="1200" dirty="0"/>
              <a:t>(</a:t>
            </a:r>
            <a:r>
              <a:rPr lang="en-US" sz="1200" dirty="0" err="1"/>
              <a:t>a,b</a:t>
            </a:r>
            <a:r>
              <a:rPr lang="en-US" sz="1200" dirty="0"/>
              <a:t>), il </a:t>
            </a:r>
            <a:r>
              <a:rPr lang="en-US" sz="1200" dirty="0" err="1"/>
              <a:t>denominatore</a:t>
            </a:r>
            <a:r>
              <a:rPr lang="en-US" sz="1200" dirty="0"/>
              <a:t> per cui </a:t>
            </a:r>
            <a:r>
              <a:rPr lang="en-US" sz="1200" dirty="0" err="1"/>
              <a:t>ottengo</a:t>
            </a:r>
            <a:r>
              <a:rPr lang="en-US" sz="1200" dirty="0"/>
              <a:t> resto 0 </a:t>
            </a:r>
            <a:r>
              <a:rPr lang="it-IT" sz="1200" dirty="0"/>
              <a:t>è proprio il gcd tra i due valori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96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vediamone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trovare</a:t>
            </a:r>
            <a:r>
              <a:rPr lang="en-US" dirty="0"/>
              <a:t> </a:t>
            </a:r>
            <a:r>
              <a:rPr lang="en-US" dirty="0" err="1"/>
              <a:t>l’espansione</a:t>
            </a:r>
            <a:r>
              <a:rPr lang="en-US" dirty="0"/>
              <a:t> in </a:t>
            </a:r>
            <a:r>
              <a:rPr lang="en-US" dirty="0" err="1"/>
              <a:t>frazioni</a:t>
            </a:r>
            <a:r>
              <a:rPr lang="en-US" dirty="0"/>
              <a:t> continue di 415/93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23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c0 e c1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cosi</a:t>
            </a:r>
            <a:r>
              <a:rPr lang="en-US" dirty="0"/>
              <a:t> </a:t>
            </a:r>
            <a:r>
              <a:rPr lang="en-US" dirty="0" err="1"/>
              <a:t>definiti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successive, come ad </a:t>
            </a:r>
            <a:r>
              <a:rPr lang="en-US" dirty="0" err="1"/>
              <a:t>esempio</a:t>
            </a:r>
            <a:r>
              <a:rPr lang="en-US" dirty="0"/>
              <a:t> c2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calcolati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precedent.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06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mostrare meglio la relazione tra quozienti ai e convergenti ci, vediamo l’esempio di pi greco; in questo caso ho considerato i primi 9 quozienti di pigreco e chiaramente i primi 9 convergenti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9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3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calcolando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k/d nell-</a:t>
            </a:r>
            <a:r>
              <a:rPr lang="en-US" dirty="0" err="1"/>
              <a:t>insieme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690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6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64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81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28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62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7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03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19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76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1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75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13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626E-3943-4898-AF57-831D895C24EE}" type="datetimeFigureOut">
              <a:rPr lang="it-IT" smtClean="0"/>
              <a:t>04/04/2023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8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5B261D-79AA-4EBE-9242-C5F7902192AC}"/>
              </a:ext>
            </a:extLst>
          </p:cNvPr>
          <p:cNvSpPr txBox="1"/>
          <p:nvPr/>
        </p:nvSpPr>
        <p:spPr>
          <a:xfrm>
            <a:off x="92280" y="6213458"/>
            <a:ext cx="199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Studente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  <a:br>
              <a:rPr lang="en-US" dirty="0">
                <a:latin typeface="Futura MdCn BT" panose="020B0506020204030203" pitchFamily="34" charset="0"/>
              </a:rPr>
            </a:br>
            <a:r>
              <a:rPr lang="en-US" dirty="0">
                <a:latin typeface="Futura MdCn BT" panose="020B0506020204030203" pitchFamily="34" charset="0"/>
              </a:rPr>
              <a:t>Piero Migliorato A18/369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48A12-DB13-43CF-88CC-589753F6D1A6}"/>
              </a:ext>
            </a:extLst>
          </p:cNvPr>
          <p:cNvSpPr txBox="1"/>
          <p:nvPr/>
        </p:nvSpPr>
        <p:spPr>
          <a:xfrm>
            <a:off x="2136234" y="6211669"/>
            <a:ext cx="18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Professore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</a:p>
          <a:p>
            <a:r>
              <a:rPr lang="it-IT" dirty="0">
                <a:latin typeface="Futura MdCn BT" panose="020B0506020204030203" pitchFamily="34" charset="0"/>
              </a:rPr>
              <a:t>Prof. Massimiliano Rak</a:t>
            </a:r>
            <a:endParaRPr lang="en-US" dirty="0">
              <a:latin typeface="Futura MdCn BT" panose="020B050602020403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dCn BT" panose="020B0506020204030203" pitchFamily="34" charset="0"/>
              </a:rPr>
              <a:t>RSA ATTACK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9492022-ECD3-A3A3-22C3-1EE81A344F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4000" y="3532473"/>
            <a:ext cx="9144000" cy="1655762"/>
          </a:xfrm>
        </p:spPr>
        <p:txBody>
          <a:bodyPr/>
          <a:lstStyle/>
          <a:p>
            <a:r>
              <a:rPr lang="en-US" dirty="0">
                <a:latin typeface="Futura Lt BT" panose="020B0402020204020303" pitchFamily="34" charset="0"/>
              </a:rPr>
              <a:t>Wiener Attack </a:t>
            </a:r>
            <a:r>
              <a:rPr lang="en-US" dirty="0" err="1">
                <a:latin typeface="Futura Lt BT" panose="020B0402020204020303" pitchFamily="34" charset="0"/>
              </a:rPr>
              <a:t>su</a:t>
            </a:r>
            <a:r>
              <a:rPr lang="en-US" dirty="0">
                <a:latin typeface="Futura Lt BT" panose="020B0402020204020303" pitchFamily="34" charset="0"/>
              </a:rPr>
              <a:t> RSA</a:t>
            </a:r>
            <a:endParaRPr lang="it-IT" dirty="0">
              <a:latin typeface="Futura Lt BT" panose="020B04020202040203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1551CB-1816-BA0A-CF71-F9FC877EBECA}"/>
              </a:ext>
            </a:extLst>
          </p:cNvPr>
          <p:cNvCxnSpPr/>
          <p:nvPr/>
        </p:nvCxnSpPr>
        <p:spPr>
          <a:xfrm flipH="1">
            <a:off x="3864528" y="3449143"/>
            <a:ext cx="44629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e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3000" dirty="0">
                    <a:latin typeface="Futura Bk BT" panose="020B0502020204020303" pitchFamily="34" charset="0"/>
                  </a:rPr>
                  <a:t>,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possiamo</a:t>
                </a: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ricavare</a:t>
                </a:r>
                <a:r>
                  <a:rPr lang="en-US" sz="3000" dirty="0">
                    <a:latin typeface="Futura Bk BT" panose="020B0502020204020303" pitchFamily="34" charset="0"/>
                  </a:rPr>
                  <a:t> il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totiente</a:t>
                </a: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inoltre dividendo la prima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espressione</a:t>
                </a:r>
                <a:r>
                  <a:rPr lang="en-US" sz="3000" dirty="0">
                    <a:latin typeface="Futura Bk BT" panose="020B0502020204020303" pitchFamily="34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3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ottiene</a:t>
                </a: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r>
                  <a:rPr lang="en-US" sz="3000" dirty="0" err="1">
                    <a:latin typeface="Futura Bk BT" panose="020B0502020204020303" pitchFamily="34" charset="0"/>
                  </a:rPr>
                  <a:t>che</a:t>
                </a: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br>
                  <a:rPr lang="en-US" dirty="0">
                    <a:latin typeface="Futura Bk BT" panose="020B0502020204020303" pitchFamily="34" charset="0"/>
                  </a:rPr>
                </a:b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1020503E-DEDE-BC1D-4EA4-87786A4597A8}"/>
              </a:ext>
            </a:extLst>
          </p:cNvPr>
          <p:cNvSpPr/>
          <p:nvPr/>
        </p:nvSpPr>
        <p:spPr>
          <a:xfrm>
            <a:off x="3904941" y="3699627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16978D-C2D0-B0D4-D5B1-6FCF8091851E}"/>
              </a:ext>
            </a:extLst>
          </p:cNvPr>
          <p:cNvSpPr/>
          <p:nvPr/>
        </p:nvSpPr>
        <p:spPr>
          <a:xfrm>
            <a:off x="3910235" y="5548049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/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/>
              <p:nvPr/>
            </p:nvSpPr>
            <p:spPr>
              <a:xfrm>
                <a:off x="3006775" y="1494621"/>
                <a:ext cx="2592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75" y="1494621"/>
                <a:ext cx="259256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/>
              <p:nvPr/>
            </p:nvSpPr>
            <p:spPr>
              <a:xfrm>
                <a:off x="5669293" y="1482167"/>
                <a:ext cx="29937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293" y="1482167"/>
                <a:ext cx="299370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88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dirty="0">
                    <a:latin typeface="Futura Bk BT" panose="020B0502020204020303" pitchFamily="34" charset="0"/>
                  </a:rPr>
                  <a:t> se il rapporto al secondo </a:t>
                </a:r>
                <a:r>
                  <a:rPr lang="en-US" dirty="0" err="1">
                    <a:latin typeface="Futura Bk BT" panose="020B0502020204020303" pitchFamily="34" charset="0"/>
                  </a:rPr>
                  <a:t>membro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it-IT" dirty="0">
                    <a:latin typeface="Futura Bk BT" panose="020B0502020204020303" pitchFamily="34" charset="0"/>
                  </a:rPr>
                  <a:t>fosse sufficientemente piccolo, allora il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dirty="0">
                    <a:latin typeface="Futura Bk BT" panose="020B0502020204020303" pitchFamily="34" charset="0"/>
                  </a:rPr>
                  <a:t> </a:t>
                </a:r>
                <a:r>
                  <a:rPr lang="en-US" sz="2800" dirty="0" err="1">
                    <a:latin typeface="Futura Bk BT" panose="020B0502020204020303" pitchFamily="34" charset="0"/>
                  </a:rPr>
                  <a:t>approssima</a:t>
                </a:r>
                <a:r>
                  <a:rPr lang="en-US" sz="28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800" dirty="0">
                    <a:latin typeface="Futura Bk BT" panose="020B0502020204020303" pitchFamily="34" charset="0"/>
                  </a:rPr>
                  <a:t>, e lo trover</a:t>
                </a:r>
                <a:r>
                  <a:rPr lang="it-IT" sz="2800" dirty="0">
                    <a:latin typeface="Futura Bk BT" panose="020B0502020204020303" pitchFamily="34" charset="0"/>
                  </a:rPr>
                  <a:t>à tra i suoi convergenti.</a:t>
                </a:r>
              </a:p>
              <a:p>
                <a:pPr marL="0" indent="0" algn="just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Futura Bk BT" panose="020B0502020204020303" pitchFamily="34" charset="0"/>
                  </a:rPr>
                  <a:t>Ma l’attaccante non ha a disposizione il totiente, ma solo gli elementi pubblici, ovvero </a:t>
                </a:r>
                <a:r>
                  <a:rPr lang="en-US" i="1" dirty="0">
                    <a:latin typeface="Futura Bk BT" panose="020B0502020204020303" pitchFamily="34" charset="0"/>
                  </a:rPr>
                  <a:t>“e” </a:t>
                </a:r>
                <a:r>
                  <a:rPr lang="en-US" dirty="0">
                    <a:latin typeface="Futura Bk BT" panose="020B0502020204020303" pitchFamily="34" charset="0"/>
                  </a:rPr>
                  <a:t>ed </a:t>
                </a:r>
                <a:r>
                  <a:rPr lang="en-US" i="1" dirty="0">
                    <a:latin typeface="Futura Bk BT" panose="020B0502020204020303" pitchFamily="34" charset="0"/>
                  </a:rPr>
                  <a:t>“N”.</a:t>
                </a:r>
                <a:r>
                  <a:rPr lang="en-US" sz="2800" dirty="0">
                    <a:latin typeface="Futura Bk BT" panose="020B0502020204020303" pitchFamily="34" charset="0"/>
                  </a:rPr>
                  <a:t> </a:t>
                </a:r>
                <a:r>
                  <a:rPr lang="it-IT" sz="2800" dirty="0">
                    <a:latin typeface="Futura Bk BT" panose="020B0502020204020303" pitchFamily="34" charset="0"/>
                  </a:rPr>
                  <a:t>Sotto determinate condizioni, espresse dal teorema di Wiener, è possibile ricavare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dai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latin typeface="Futura Bk BT" panose="020B0502020204020303" pitchFamily="34" charset="0"/>
                  </a:rPr>
                  <a:t>. </a:t>
                </a: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 r="-10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20B29F7-53F9-10BE-B6A6-72436BB9078B}"/>
              </a:ext>
            </a:extLst>
          </p:cNvPr>
          <p:cNvSpPr/>
          <p:nvPr/>
        </p:nvSpPr>
        <p:spPr>
          <a:xfrm>
            <a:off x="6463552" y="1414990"/>
            <a:ext cx="1389529" cy="1325557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/>
              <p:nvPr/>
            </p:nvSpPr>
            <p:spPr>
              <a:xfrm>
                <a:off x="4488647" y="1628033"/>
                <a:ext cx="3203890" cy="894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47" y="1628033"/>
                <a:ext cx="3203890" cy="894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dirty="0">
                    <a:latin typeface="Futura Bk BT" panose="020B0502020204020303" pitchFamily="34" charset="0"/>
                  </a:rPr>
                  <a:t>Il teorema di Wiener dice sia: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dirty="0">
                    <a:latin typeface="Futura Bk BT" panose="020B0502020204020303" pitchFamily="34" charset="0"/>
                  </a:rPr>
                  <a:t>sia inoltre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b="0" dirty="0">
                  <a:latin typeface="Futura Bk BT" panose="020B05020202040203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it-IT" dirty="0">
                    <a:latin typeface="Futura Bk BT" panose="020B0502020204020303" pitchFamily="34" charset="0"/>
                  </a:rPr>
                  <a:t>Dati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Futura Bk BT" panose="020B0502020204020303" pitchFamily="34" charset="0"/>
                  </a:rPr>
                  <a:t>, </a:t>
                </a:r>
                <a:r>
                  <a:rPr lang="en-US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pu</a:t>
                </a:r>
                <a:r>
                  <a:rPr lang="it-IT" dirty="0">
                    <a:latin typeface="Futura Bk BT" panose="020B0502020204020303" pitchFamily="34" charset="0"/>
                  </a:rPr>
                  <a:t>ò essere calcolata cercando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tra 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latin typeface="Futura Bk BT" panose="020B0502020204020303" pitchFamily="34" charset="0"/>
                  </a:rPr>
                  <a:t> 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 err="1">
                    <a:latin typeface="Futura Bk BT" panose="020B0502020204020303" pitchFamily="34" charset="0"/>
                  </a:rPr>
                  <a:t>Adesso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che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sappiamo</a:t>
                </a:r>
                <a:r>
                  <a:rPr lang="en-US" dirty="0">
                    <a:latin typeface="Futura Bk BT" panose="020B0502020204020303" pitchFamily="34" charset="0"/>
                  </a:rPr>
                  <a:t> dove </a:t>
                </a:r>
                <a:r>
                  <a:rPr lang="en-US" dirty="0" err="1">
                    <a:latin typeface="Futura Bk BT" panose="020B0502020204020303" pitchFamily="34" charset="0"/>
                  </a:rPr>
                  <a:t>cercare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valori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dirty="0">
                    <a:latin typeface="Futura Bk BT" panose="020B0502020204020303" pitchFamily="34" charset="0"/>
                  </a:rPr>
                  <a:t>, come ne </a:t>
                </a:r>
                <a:r>
                  <a:rPr lang="en-US" dirty="0" err="1">
                    <a:latin typeface="Futura Bk BT" panose="020B0502020204020303" pitchFamily="34" charset="0"/>
                  </a:rPr>
                  <a:t>garantiamo</a:t>
                </a:r>
                <a:r>
                  <a:rPr lang="en-US" dirty="0">
                    <a:latin typeface="Futura Bk BT" panose="020B0502020204020303" pitchFamily="34" charset="0"/>
                  </a:rPr>
                  <a:t> la </a:t>
                </a:r>
                <a:r>
                  <a:rPr lang="en-US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dirty="0">
                    <a:latin typeface="Futura Bk BT" panose="020B0502020204020303" pitchFamily="34" charset="0"/>
                  </a:rPr>
                  <a:t>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 t="-1378" r="-1041" b="-15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7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dirty="0">
                    <a:latin typeface="Futura Bk BT" panose="020B0502020204020303" pitchFamily="34" charset="0"/>
                  </a:rPr>
                  <a:t>Sappiamo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e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>
                    <a:latin typeface="Futura Bk BT" panose="020B0502020204020303" pitchFamily="34" charset="0"/>
                  </a:rPr>
                  <a:t>quindi</a:t>
                </a: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 </m:t>
                      </m:r>
                    </m:oMath>
                  </m:oMathPara>
                </a14:m>
                <a:endParaRPr lang="en-US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moltiplicando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ambo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membri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e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riordinando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ottiene</a:t>
                </a: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che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1093" t="-1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6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Calcolando </a:t>
                </a:r>
                <a:r>
                  <a:rPr lang="en-US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quindi</a:t>
                </a:r>
                <a:endParaRPr lang="en-US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e </a:t>
                </a:r>
                <a:r>
                  <a:rPr lang="en-US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risolvendo</a:t>
                </a:r>
                <a:endParaRPr lang="en-US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dirty="0" err="1">
                    <a:latin typeface="Futura Bk BT" panose="020B0502020204020303" pitchFamily="34" charset="0"/>
                  </a:rPr>
                  <a:t>garantisco</a:t>
                </a:r>
                <a:r>
                  <a:rPr lang="en-US" b="0" dirty="0">
                    <a:latin typeface="Futura Bk BT" panose="020B0502020204020303" pitchFamily="34" charset="0"/>
                  </a:rPr>
                  <a:t> la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b="0" dirty="0">
                    <a:latin typeface="Futura Bk BT" panose="020B0502020204020303" pitchFamily="34" charset="0"/>
                  </a:rPr>
                  <a:t> se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1093" t="-1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Procedura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0" dirty="0">
                    <a:latin typeface="Futura Bk BT" panose="020B0502020204020303" pitchFamily="34" charset="0"/>
                  </a:rPr>
                  <a:t>Generazione di </a:t>
                </a:r>
                <a:r>
                  <a:rPr lang="en-US" i="1" dirty="0">
                    <a:latin typeface="Futura Bk BT" panose="020B0502020204020303" pitchFamily="34" charset="0"/>
                  </a:rPr>
                  <a:t>p, q, N, e, d </a:t>
                </a:r>
                <a:r>
                  <a:rPr lang="en-US" dirty="0" err="1">
                    <a:latin typeface="Futura Bk BT" panose="020B0502020204020303" pitchFamily="34" charset="0"/>
                  </a:rPr>
                  <a:t>che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rispettano</a:t>
                </a:r>
                <a:r>
                  <a:rPr lang="en-US" dirty="0">
                    <a:latin typeface="Futura Bk BT" panose="020B0502020204020303" pitchFamily="34" charset="0"/>
                  </a:rPr>
                  <a:t> il </a:t>
                </a:r>
                <a:r>
                  <a:rPr lang="en-US" dirty="0" err="1">
                    <a:latin typeface="Futura Bk BT" panose="020B0502020204020303" pitchFamily="34" charset="0"/>
                  </a:rPr>
                  <a:t>teorema</a:t>
                </a:r>
                <a:r>
                  <a:rPr lang="en-US" dirty="0">
                    <a:latin typeface="Futura Bk BT" panose="020B0502020204020303" pitchFamily="34" charset="0"/>
                  </a:rPr>
                  <a:t> di Wiener</a:t>
                </a:r>
                <a:r>
                  <a:rPr lang="en-US" i="1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dei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coefficienti</a:t>
                </a:r>
                <a:r>
                  <a:rPr lang="en-US" dirty="0">
                    <a:latin typeface="Futura Bk BT" panose="020B0502020204020303" pitchFamily="34" charset="0"/>
                  </a:rPr>
                  <a:t> 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dei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i="1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i="1" dirty="0">
                    <a:latin typeface="Futura Bk BT" panose="020B0502020204020303" pitchFamily="34" charset="0"/>
                  </a:rPr>
                  <a:t> </a:t>
                </a:r>
                <a:r>
                  <a:rPr lang="en-US" dirty="0">
                    <a:latin typeface="Futura Bk BT" panose="020B0502020204020303" pitchFamily="34" charset="0"/>
                  </a:rPr>
                  <a:t>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dirty="0" err="1">
                    <a:latin typeface="Futura Bk BT" panose="020B0502020204020303" pitchFamily="34" charset="0"/>
                  </a:rPr>
                  <a:t>Esaminare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tra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i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b="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b="0" dirty="0" err="1">
                    <a:latin typeface="Futura Bk BT" panose="020B0502020204020303" pitchFamily="34" charset="0"/>
                  </a:rPr>
                  <a:t>Calcolare</a:t>
                </a:r>
                <a:r>
                  <a:rPr lang="en-US" b="0" dirty="0">
                    <a:latin typeface="Futura Bk BT" panose="020B0502020204020303" pitchFamily="34" charset="0"/>
                  </a:rPr>
                  <a:t> per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ogni</a:t>
                </a:r>
                <a:r>
                  <a:rPr lang="en-US" b="0" dirty="0">
                    <a:latin typeface="Futura Bk BT" panose="020B0502020204020303" pitchFamily="34" charset="0"/>
                  </a:rPr>
                  <a:t>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il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totiente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dirty="0" err="1">
                    <a:latin typeface="Futura Bk BT" panose="020B0502020204020303" pitchFamily="34" charset="0"/>
                  </a:rPr>
                  <a:t>Fattorizzare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i="1" dirty="0">
                    <a:latin typeface="Futura Bk BT" panose="020B0502020204020303" pitchFamily="34" charset="0"/>
                  </a:rPr>
                  <a:t>N </a:t>
                </a:r>
                <a:r>
                  <a:rPr lang="en-US" dirty="0">
                    <a:latin typeface="Futura Bk BT" panose="020B0502020204020303" pitchFamily="34" charset="0"/>
                  </a:rPr>
                  <a:t>per </a:t>
                </a:r>
                <a:r>
                  <a:rPr lang="en-US" dirty="0" err="1">
                    <a:latin typeface="Futura Bk BT" panose="020B0502020204020303" pitchFamily="34" charset="0"/>
                  </a:rPr>
                  <a:t>garantire</a:t>
                </a:r>
                <a:r>
                  <a:rPr lang="en-US" dirty="0">
                    <a:latin typeface="Futura Bk BT" panose="020B0502020204020303" pitchFamily="34" charset="0"/>
                  </a:rPr>
                  <a:t> la </a:t>
                </a:r>
                <a:r>
                  <a:rPr lang="en-US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dei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valori</a:t>
                </a:r>
                <a:r>
                  <a:rPr lang="en-US" i="1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937" t="-13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0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CE471B-C3B4-EBD6-A042-39C4D562D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736699"/>
            <a:ext cx="5902447" cy="398415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7EA93D-922F-FCD9-AB7E-702B477CC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26" y="1736699"/>
            <a:ext cx="6122801" cy="398415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64322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FDCD7E-A60D-F01E-894B-D820E4939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" y="1867696"/>
            <a:ext cx="5864187" cy="4378418"/>
          </a:xfrm>
          <a:prstGeom prst="rect">
            <a:avLst/>
          </a:prstGeom>
          <a:effectLst>
            <a:softEdge rad="762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/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67AB9E-A96A-65A9-D471-8452D2B6EA04}"/>
              </a:ext>
            </a:extLst>
          </p:cNvPr>
          <p:cNvSpPr/>
          <p:nvPr/>
        </p:nvSpPr>
        <p:spPr>
          <a:xfrm>
            <a:off x="1108343" y="3195794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/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blipFill>
                <a:blip r:embed="rId6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B518A1-9178-621B-AFBD-F8CE760C52CC}"/>
              </a:ext>
            </a:extLst>
          </p:cNvPr>
          <p:cNvSpPr/>
          <p:nvPr/>
        </p:nvSpPr>
        <p:spPr>
          <a:xfrm>
            <a:off x="513983" y="2460771"/>
            <a:ext cx="1911081" cy="45006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798E0-0D91-3CD1-A33F-7C96DB74C61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425064" y="2683048"/>
            <a:ext cx="4012088" cy="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E3845-E800-4DBB-D696-B6E69906196E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019424" y="3345734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18AA0-2144-7D04-676E-C10CF6E7389D}"/>
              </a:ext>
            </a:extLst>
          </p:cNvPr>
          <p:cNvSpPr/>
          <p:nvPr/>
        </p:nvSpPr>
        <p:spPr>
          <a:xfrm>
            <a:off x="1108343" y="3930893"/>
            <a:ext cx="2534017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A20317-F7DB-8B72-4E10-E979300D1F9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642360" y="4080833"/>
            <a:ext cx="279479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/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CF5C3E68-CD28-31FA-DDC4-53E0D51C54D1}"/>
              </a:ext>
            </a:extLst>
          </p:cNvPr>
          <p:cNvSpPr/>
          <p:nvPr/>
        </p:nvSpPr>
        <p:spPr>
          <a:xfrm>
            <a:off x="1108343" y="4513899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C16A1-10FA-B118-63ED-018279227D5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019424" y="4663839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/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blipFill>
                <a:blip r:embed="rId8"/>
                <a:stretch>
                  <a:fillRect l="-798"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E451981-AB8B-AD82-88FE-53C1B36B0FE4}"/>
              </a:ext>
            </a:extLst>
          </p:cNvPr>
          <p:cNvSpPr/>
          <p:nvPr/>
        </p:nvSpPr>
        <p:spPr>
          <a:xfrm>
            <a:off x="1264118" y="5111079"/>
            <a:ext cx="3029976" cy="43696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81C7D-6498-5BE4-96BE-52B6270E06A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294094" y="5329561"/>
            <a:ext cx="2143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/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𝑝𝑜𝑠𝑠𝑖𝑏𝑙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b="0" dirty="0">
                    <a:latin typeface="Futura Bk BT" panose="020B0502020204020303" pitchFamily="34" charset="0"/>
                  </a:rPr>
                  <a:t> ho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trovato</a:t>
                </a:r>
                <a:r>
                  <a:rPr lang="en-US" b="0" dirty="0">
                    <a:latin typeface="Futura Bk BT" panose="020B0502020204020303" pitchFamily="34" charset="0"/>
                  </a:rPr>
                  <a:t> la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giusta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coppia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blipFill>
                <a:blip r:embed="rId9"/>
                <a:stretch>
                  <a:fillRect l="-1262" t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02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 animBg="1"/>
      <p:bldP spid="18" grpId="0" animBg="1"/>
      <p:bldP spid="25" grpId="0"/>
      <p:bldP spid="32" grpId="0" animBg="1"/>
      <p:bldP spid="35" grpId="0"/>
      <p:bldP spid="36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L’implementazione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compone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seguenti</a:t>
                </a:r>
                <a:r>
                  <a:rPr lang="en-US" sz="2000" dirty="0">
                    <a:latin typeface="Futura Bk BT" panose="020B0502020204020303" pitchFamily="34" charset="0"/>
                  </a:rPr>
                  <a:t> step: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definizione della dimensione iniziale a 32bit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generazione di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p, q, N, e, d;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ricerca dei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ricerca dei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avvio</a:t>
                </a:r>
                <a:r>
                  <a:rPr lang="en-US" sz="2000" dirty="0">
                    <a:latin typeface="Futura Bk BT" panose="020B0502020204020303" pitchFamily="34" charset="0"/>
                  </a:rPr>
                  <a:t> suite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d’attacco</a:t>
                </a:r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blipFill>
                <a:blip r:embed="rId5"/>
                <a:stretch>
                  <a:fillRect l="-1015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457" y="640977"/>
            <a:ext cx="320040" cy="320040"/>
          </a:xfrm>
          <a:prstGeom prst="rect">
            <a:avLst/>
          </a:prstGeom>
        </p:spPr>
      </p:pic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-969288" y="2205604"/>
            <a:ext cx="395701" cy="395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54C5A-29FE-5385-010D-52B7A05380A5}"/>
              </a:ext>
            </a:extLst>
          </p:cNvPr>
          <p:cNvSpPr/>
          <p:nvPr/>
        </p:nvSpPr>
        <p:spPr>
          <a:xfrm>
            <a:off x="448966" y="1628995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DF779C-DDDD-1DB8-FBE7-9A5C55B4A2C3}"/>
              </a:ext>
            </a:extLst>
          </p:cNvPr>
          <p:cNvSpPr/>
          <p:nvPr/>
        </p:nvSpPr>
        <p:spPr>
          <a:xfrm>
            <a:off x="838200" y="2873408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721519-1E41-60D3-BEB0-B4ECA848A78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360047" y="1690688"/>
            <a:ext cx="3209028" cy="553399"/>
          </a:xfrm>
          <a:prstGeom prst="bentConnector3">
            <a:avLst>
              <a:gd name="adj1" fmla="val 799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69445B-8CD4-19B8-B637-FB0E23F30B7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49281" y="2697817"/>
            <a:ext cx="2819794" cy="237284"/>
          </a:xfrm>
          <a:prstGeom prst="bentConnector3">
            <a:avLst>
              <a:gd name="adj1" fmla="val 7810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ABBAA5F-F96A-6901-F85D-07151DDEE5CC}"/>
              </a:ext>
            </a:extLst>
          </p:cNvPr>
          <p:cNvSpPr/>
          <p:nvPr/>
        </p:nvSpPr>
        <p:spPr>
          <a:xfrm>
            <a:off x="838199" y="3861207"/>
            <a:ext cx="2407921" cy="256614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E854C39-0FBA-9C2B-2276-DD875D5C58F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246120" y="3141104"/>
            <a:ext cx="2352378" cy="848410"/>
          </a:xfrm>
          <a:prstGeom prst="bentConnector3">
            <a:avLst>
              <a:gd name="adj1" fmla="val 7623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85CE26-A4F7-347E-A666-6C5F32F8A0DF}"/>
              </a:ext>
            </a:extLst>
          </p:cNvPr>
          <p:cNvSpPr/>
          <p:nvPr/>
        </p:nvSpPr>
        <p:spPr>
          <a:xfrm>
            <a:off x="838198" y="4293412"/>
            <a:ext cx="1381461" cy="33954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5A9D588-33C1-ADB8-03FE-0234B3B1481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19659" y="3623393"/>
            <a:ext cx="3349416" cy="839793"/>
          </a:xfrm>
          <a:prstGeom prst="bentConnector3">
            <a:avLst>
              <a:gd name="adj1" fmla="val 8935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9BFBC-072A-6122-93AA-C8783E9FF9E4}"/>
              </a:ext>
            </a:extLst>
          </p:cNvPr>
          <p:cNvSpPr/>
          <p:nvPr/>
        </p:nvSpPr>
        <p:spPr>
          <a:xfrm>
            <a:off x="838198" y="4680493"/>
            <a:ext cx="1676402" cy="23440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408DD87-FD3B-442B-24C6-C1B5712365E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514600" y="4117821"/>
            <a:ext cx="3083898" cy="679876"/>
          </a:xfrm>
          <a:prstGeom prst="bentConnector3">
            <a:avLst>
              <a:gd name="adj1" fmla="val 9249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6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8" grpId="0" animBg="1"/>
      <p:bldP spid="24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Ad ogni esecuzione viene preso il tempo dopo la generazione delle chiavi e dopo aver trovato il valore di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. 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La procedura viene eseguita 3 volte per ogni dimensione, in modo tale che il tempo di esecuzione sia mediato, eliminando eventuali outliners.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Vengono utilizzate chiavi da</a:t>
                </a:r>
              </a:p>
              <a:p>
                <a:r>
                  <a:rPr lang="it-IT" sz="2000" dirty="0">
                    <a:latin typeface="Futura Bk BT" panose="020B0502020204020303" pitchFamily="34" charset="0"/>
                  </a:rPr>
                  <a:t>	[32, 64, 128, 256, 512, 1024]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bit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blipFill>
                <a:blip r:embed="rId5"/>
                <a:stretch>
                  <a:fillRect l="-915" t="-966" r="-9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" y="3346333"/>
            <a:ext cx="320040" cy="320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7E5CC0-0F6B-CD99-3EC6-CA6C440DF0CB}"/>
              </a:ext>
            </a:extLst>
          </p:cNvPr>
          <p:cNvCxnSpPr>
            <a:stCxn id="32" idx="2"/>
          </p:cNvCxnSpPr>
          <p:nvPr/>
        </p:nvCxnSpPr>
        <p:spPr>
          <a:xfrm>
            <a:off x="618088" y="3666373"/>
            <a:ext cx="4212" cy="14199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420238" y="4993627"/>
            <a:ext cx="395701" cy="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Table of content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E912-7667-0491-C232-15C8B620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695" y="1535485"/>
            <a:ext cx="4286610" cy="510838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Futura MdCn BT" panose="020B0506020204030203" pitchFamily="34" charset="0"/>
              </a:rPr>
              <a:t>Idea di attacco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Processo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en-US" dirty="0">
              <a:latin typeface="Futura MdCn BT" panose="020B050602020403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r>
              <a:rPr lang="en-US" dirty="0">
                <a:latin typeface="Futura MdCn BT" panose="020B0506020204030203" pitchFamily="34" charset="0"/>
              </a:rPr>
              <a:t> in Python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Stima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2865E5-CF99-D619-147C-82F375EED72A}"/>
              </a:ext>
            </a:extLst>
          </p:cNvPr>
          <p:cNvCxnSpPr>
            <a:cxnSpLocks/>
          </p:cNvCxnSpPr>
          <p:nvPr/>
        </p:nvCxnSpPr>
        <p:spPr>
          <a:xfrm flipH="1">
            <a:off x="3548543" y="1309951"/>
            <a:ext cx="51005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Esecuzione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2023-04-04 18-48-08">
            <a:hlinkClick r:id="" action="ppaction://media"/>
            <a:extLst>
              <a:ext uri="{FF2B5EF4-FFF2-40B4-BE49-F238E27FC236}">
                <a16:creationId xmlns:a16="http://schemas.microsoft.com/office/drawing/2014/main" id="{9678A3C3-B6AE-3465-094B-E906AD66DA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36"/>
                </p14:media>
              </p:ext>
            </p:extLst>
          </p:nvPr>
        </p:nvPicPr>
        <p:blipFill rotWithShape="1">
          <a:blip r:embed="rId5"/>
          <a:srcRect t="3605"/>
          <a:stretch/>
        </p:blipFill>
        <p:spPr>
          <a:xfrm>
            <a:off x="1752132" y="1523998"/>
            <a:ext cx="8710105" cy="4722821"/>
          </a:xfrm>
          <a:prstGeom prst="roundRect">
            <a:avLst>
              <a:gd name="adj" fmla="val 1832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41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Stime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E01704AC-5613-F03F-079C-5D9F498D7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67" y="1690688"/>
            <a:ext cx="6099065" cy="4351338"/>
          </a:xfrm>
          <a:prstGeom prst="roundRect">
            <a:avLst>
              <a:gd name="adj" fmla="val 1089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5A5E44D-4242-8936-E375-C684E63209E2}"/>
              </a:ext>
            </a:extLst>
          </p:cNvPr>
          <p:cNvSpPr/>
          <p:nvPr/>
        </p:nvSpPr>
        <p:spPr>
          <a:xfrm>
            <a:off x="3912045" y="4910641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0.072s</a:t>
            </a:r>
            <a:endParaRPr lang="it-IT" sz="11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EC2078-FD16-5DA1-EE72-447B204E2C35}"/>
              </a:ext>
            </a:extLst>
          </p:cNvPr>
          <p:cNvSpPr/>
          <p:nvPr/>
        </p:nvSpPr>
        <p:spPr>
          <a:xfrm>
            <a:off x="4777623" y="491064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0.127s</a:t>
            </a:r>
            <a:endParaRPr lang="it-IT" sz="11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FEE3A69-0156-6F15-6282-FE7D1DADD7A6}"/>
              </a:ext>
            </a:extLst>
          </p:cNvPr>
          <p:cNvSpPr/>
          <p:nvPr/>
        </p:nvSpPr>
        <p:spPr>
          <a:xfrm>
            <a:off x="5643201" y="475905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0.502s</a:t>
            </a:r>
            <a:endParaRPr lang="it-IT" sz="11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05BCEAE-D40B-7B62-3AEF-B76939F0B08D}"/>
              </a:ext>
            </a:extLst>
          </p:cNvPr>
          <p:cNvSpPr/>
          <p:nvPr/>
        </p:nvSpPr>
        <p:spPr>
          <a:xfrm>
            <a:off x="6770268" y="5015721"/>
            <a:ext cx="624098" cy="256671"/>
          </a:xfrm>
          <a:prstGeom prst="wedgeRectCallout">
            <a:avLst>
              <a:gd name="adj1" fmla="val -62706"/>
              <a:gd name="adj2" fmla="val -336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1.213s</a:t>
            </a:r>
            <a:endParaRPr lang="it-IT" sz="11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84BA00A-4D6D-0154-7F15-DBDE9EA165D3}"/>
              </a:ext>
            </a:extLst>
          </p:cNvPr>
          <p:cNvSpPr/>
          <p:nvPr/>
        </p:nvSpPr>
        <p:spPr>
          <a:xfrm>
            <a:off x="7515856" y="4630714"/>
            <a:ext cx="624098" cy="256671"/>
          </a:xfrm>
          <a:prstGeom prst="wedgeRectCallout">
            <a:avLst>
              <a:gd name="adj1" fmla="val -38286"/>
              <a:gd name="adj2" fmla="val -685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2.727s</a:t>
            </a:r>
            <a:endParaRPr lang="it-IT" sz="11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B292892-A6D8-9C8A-DF10-EC526BB7B7E9}"/>
              </a:ext>
            </a:extLst>
          </p:cNvPr>
          <p:cNvSpPr/>
          <p:nvPr/>
        </p:nvSpPr>
        <p:spPr>
          <a:xfrm>
            <a:off x="7439191" y="2378843"/>
            <a:ext cx="624098" cy="256671"/>
          </a:xfrm>
          <a:prstGeom prst="wedgeRectCallout">
            <a:avLst>
              <a:gd name="adj1" fmla="val 72319"/>
              <a:gd name="adj2" fmla="val -336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>
                <a:latin typeface="Futura Bk BT" panose="020B0502020204020303" pitchFamily="34" charset="0"/>
              </a:rPr>
              <a:t>8.844s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22024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Una </a:t>
                </a:r>
                <a:r>
                  <a:rPr lang="en-US" sz="2400" b="1" i="1" dirty="0">
                    <a:latin typeface="Futura Bk BT" panose="020B0502020204020303" pitchFamily="34" charset="0"/>
                  </a:rPr>
                  <a:t>frazione continua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un’espressione ottenuta da un processo iterativo che permette di rappresentare un numero come segue</a:t>
                </a: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dove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sono chiamati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quozienti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. </a:t>
                </a:r>
                <a:r>
                  <a:rPr lang="it-IT" sz="2400" dirty="0">
                    <a:latin typeface="Futura Bk BT" panose="020B0502020204020303" pitchFamily="34" charset="0"/>
                  </a:rPr>
                  <a:t>Una frazione continua può essere abbreviata rappresentativamente tramite i suoi quozienti: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 r="-9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043BAF6B-6472-9D89-A12E-939DB7820B54}"/>
              </a:ext>
            </a:extLst>
          </p:cNvPr>
          <p:cNvSpPr/>
          <p:nvPr/>
        </p:nvSpPr>
        <p:spPr>
          <a:xfrm>
            <a:off x="3788400" y="304520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A7F719-C3CB-74F9-AEBF-1AD9270D348F}"/>
              </a:ext>
            </a:extLst>
          </p:cNvPr>
          <p:cNvSpPr/>
          <p:nvPr/>
        </p:nvSpPr>
        <p:spPr>
          <a:xfrm>
            <a:off x="3788400" y="610858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65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1FFAF-A9B5-F18E-FB09-BF27D5AC218C}"/>
              </a:ext>
            </a:extLst>
          </p:cNvPr>
          <p:cNvSpPr/>
          <p:nvPr/>
        </p:nvSpPr>
        <p:spPr>
          <a:xfrm>
            <a:off x="4972051" y="2533649"/>
            <a:ext cx="247650" cy="3333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4516E-B099-E7CD-1162-A5FAF665D55A}"/>
              </a:ext>
            </a:extLst>
          </p:cNvPr>
          <p:cNvSpPr/>
          <p:nvPr/>
        </p:nvSpPr>
        <p:spPr>
          <a:xfrm>
            <a:off x="6151245" y="2533649"/>
            <a:ext cx="333375" cy="33337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C643-FE64-DAD9-42E4-0D05203E5DDF}"/>
              </a:ext>
            </a:extLst>
          </p:cNvPr>
          <p:cNvSpPr txBox="1"/>
          <p:nvPr/>
        </p:nvSpPr>
        <p:spPr>
          <a:xfrm>
            <a:off x="4915378" y="280901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utura Bk BT" panose="020B0502020204020303" pitchFamily="34" charset="0"/>
              </a:rPr>
              <a:t>q</a:t>
            </a:r>
            <a:endParaRPr lang="it-IT" dirty="0">
              <a:solidFill>
                <a:schemeClr val="accent2"/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DF789-E702-A47E-D028-E1E1DBCAF635}"/>
              </a:ext>
            </a:extLst>
          </p:cNvPr>
          <p:cNvSpPr txBox="1"/>
          <p:nvPr/>
        </p:nvSpPr>
        <p:spPr>
          <a:xfrm>
            <a:off x="6171898" y="2848807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utura Bk BT" panose="020B0502020204020303" pitchFamily="34" charset="0"/>
              </a:rPr>
              <a:t>r</a:t>
            </a:r>
            <a:endParaRPr lang="it-IT" dirty="0">
              <a:solidFill>
                <a:schemeClr val="accent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8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5888EE3-A1B7-1C59-7F8E-0EF1A9790610}"/>
              </a:ext>
            </a:extLst>
          </p:cNvPr>
          <p:cNvSpPr/>
          <p:nvPr/>
        </p:nvSpPr>
        <p:spPr>
          <a:xfrm>
            <a:off x="1182163" y="2570095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7E3DC-EB0D-0979-F31E-693B75EF7180}"/>
              </a:ext>
            </a:extLst>
          </p:cNvPr>
          <p:cNvSpPr/>
          <p:nvPr/>
        </p:nvSpPr>
        <p:spPr>
          <a:xfrm>
            <a:off x="1003569" y="3601902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68CEE-F25C-92FD-E66F-24F6D1C12F69}"/>
              </a:ext>
            </a:extLst>
          </p:cNvPr>
          <p:cNvSpPr/>
          <p:nvPr/>
        </p:nvSpPr>
        <p:spPr>
          <a:xfrm>
            <a:off x="1003569" y="4633709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4E880-763D-95B2-78BA-83649E93C913}"/>
              </a:ext>
            </a:extLst>
          </p:cNvPr>
          <p:cNvSpPr/>
          <p:nvPr/>
        </p:nvSpPr>
        <p:spPr>
          <a:xfrm>
            <a:off x="838200" y="5665516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19524A-8471-32A0-A545-8540B70D1043}"/>
              </a:ext>
            </a:extLst>
          </p:cNvPr>
          <p:cNvSpPr/>
          <p:nvPr/>
        </p:nvSpPr>
        <p:spPr>
          <a:xfrm>
            <a:off x="5658950" y="3663700"/>
            <a:ext cx="448235" cy="1812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/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=[4, 2, 6, 7]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0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Ogni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numero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 err="1">
                    <a:latin typeface="Futura Bk BT" panose="020B0502020204020303" pitchFamily="34" charset="0"/>
                  </a:rPr>
                  <a:t>razionale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>
                    <a:latin typeface="Futura Bk BT" panose="020B0502020204020303" pitchFamily="34" charset="0"/>
                  </a:rPr>
                  <a:t>ha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una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in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frazioni</a:t>
                </a:r>
                <a:r>
                  <a:rPr lang="en-US" sz="2400" dirty="0">
                    <a:latin typeface="Futura Bk BT" panose="020B0502020204020303" pitchFamily="34" charset="0"/>
                  </a:rPr>
                  <a:t> continue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finita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mentre</a:t>
                </a:r>
                <a:r>
                  <a:rPr lang="en-US" sz="2400" dirty="0">
                    <a:latin typeface="Futura Bk BT" panose="020B0502020204020303" pitchFamily="34" charset="0"/>
                  </a:rPr>
                  <a:t> per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dirty="0">
                    <a:latin typeface="Futura Bk BT" panose="020B0502020204020303" pitchFamily="34" charset="0"/>
                  </a:rPr>
                  <a:t> numeri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irrazionali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l’espansione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infinita. </a:t>
                </a: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73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=[0, 1, 3, 3, 7]</m:t>
                      </m:r>
                    </m:oMath>
                  </m:oMathPara>
                </a14:m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il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 famoso numero irrazionale, ha la seguente espansione:</a:t>
                </a: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=[3, 7, 15, 1, 292, …]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t="-1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Una rappresentazione in frazioni continue per un numero irrazionale è utile poiché, dai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,è possibile calcolare una approssimazione di tale numero attraverso 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convergenti</a:t>
                </a:r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Essi vengono calcolati nel seguente modo:</a:t>
                </a:r>
              </a:p>
              <a:p>
                <a:pPr marL="0" indent="0">
                  <a:buNone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754" r="-8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7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Esempio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:</a:t>
                </a:r>
              </a:p>
              <a:p>
                <a:pPr marL="0" indent="0">
                  <a:buNone/>
                </a:pP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= [3, 7, 15, 1, 292, 1, 1, 1, 2]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= [</a:t>
                </a:r>
                <a:r>
                  <a:rPr lang="it-IT" sz="2400" dirty="0">
                    <a:latin typeface="Futura Bk BT" panose="020B0502020204020303" pitchFamily="34" charset="0"/>
                  </a:rPr>
                  <a:t>3.0, 3.142857,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3.141509, 3.141592,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3.141592, 3.141592,...</a:t>
                </a:r>
                <a:r>
                  <a:rPr lang="it-IT" dirty="0">
                    <a:latin typeface="Futura Bk BT" panose="020B05020202040203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  <a:blipFill>
                <a:blip r:embed="rId4"/>
                <a:stretch>
                  <a:fillRect l="-2310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AC1B183-9E60-321C-A876-E1339B6B5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85" y="1619074"/>
            <a:ext cx="5649711" cy="4237283"/>
          </a:xfrm>
          <a:prstGeom prst="roundRect">
            <a:avLst>
              <a:gd name="adj" fmla="val 63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5C3DB06-0B4A-3170-BE38-A69209FEF654}"/>
              </a:ext>
            </a:extLst>
          </p:cNvPr>
          <p:cNvSpPr/>
          <p:nvPr/>
        </p:nvSpPr>
        <p:spPr>
          <a:xfrm>
            <a:off x="7408278" y="2271947"/>
            <a:ext cx="806825" cy="363567"/>
          </a:xfrm>
          <a:prstGeom prst="wedgeRectCallout">
            <a:avLst>
              <a:gd name="adj1" fmla="val -73055"/>
              <a:gd name="adj2" fmla="val -287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3.142857</a:t>
            </a:r>
            <a:endParaRPr lang="it-IT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2EF36B9-0B5A-A35B-5DC9-603587D74F0E}"/>
              </a:ext>
            </a:extLst>
          </p:cNvPr>
          <p:cNvSpPr/>
          <p:nvPr/>
        </p:nvSpPr>
        <p:spPr>
          <a:xfrm>
            <a:off x="7408279" y="4494624"/>
            <a:ext cx="806825" cy="363567"/>
          </a:xfrm>
          <a:prstGeom prst="wedgeRectCallout">
            <a:avLst>
              <a:gd name="adj1" fmla="val 72500"/>
              <a:gd name="adj2" fmla="val -509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3.141509</a:t>
            </a:r>
            <a:endParaRPr lang="it-IT" sz="11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9233D62-951F-B62A-1A60-8F885967178F}"/>
              </a:ext>
            </a:extLst>
          </p:cNvPr>
          <p:cNvSpPr/>
          <p:nvPr/>
        </p:nvSpPr>
        <p:spPr>
          <a:xfrm>
            <a:off x="9102608" y="3653666"/>
            <a:ext cx="806825" cy="363567"/>
          </a:xfrm>
          <a:prstGeom prst="wedgeRectCallout">
            <a:avLst>
              <a:gd name="adj1" fmla="val 32500"/>
              <a:gd name="adj2" fmla="val 1068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3.141592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759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RSA </a:t>
                </a:r>
                <a:r>
                  <a:rPr lang="it-IT" dirty="0">
                    <a:latin typeface="Futura Bk BT" panose="020B0502020204020303" pitchFamily="34" charset="0"/>
                  </a:rPr>
                  <a:t>è composto dalle seguenti coppie di chiavi</a:t>
                </a:r>
                <a:br>
                  <a:rPr lang="it-IT" dirty="0">
                    <a:latin typeface="Futura Bk BT" panose="020B0502020204020303" pitchFamily="34" charset="0"/>
                  </a:rPr>
                </a:b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latin typeface="Futura Bk BT" panose="020B0502020204020303" pitchFamily="34" charset="0"/>
                  </a:rPr>
                </a:b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dove </a:t>
                </a:r>
                <a:r>
                  <a:rPr lang="en-US" dirty="0" err="1">
                    <a:latin typeface="Futura Bk BT" panose="020B0502020204020303" pitchFamily="34" charset="0"/>
                  </a:rPr>
                  <a:t>gli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esponenti</a:t>
                </a:r>
                <a:r>
                  <a:rPr lang="en-US" dirty="0">
                    <a:latin typeface="Futura Bk BT" panose="020B0502020204020303" pitchFamily="34" charset="0"/>
                  </a:rPr>
                  <a:t>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e</a:t>
                </a:r>
                <a:r>
                  <a:rPr lang="en-US" dirty="0">
                    <a:latin typeface="Futura Bk BT" panose="020B0502020204020303" pitchFamily="34" charset="0"/>
                  </a:rPr>
                  <a:t>” ed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d</a:t>
                </a:r>
                <a:r>
                  <a:rPr lang="en-US" dirty="0">
                    <a:latin typeface="Futura Bk BT" panose="020B0502020204020303" pitchFamily="34" charset="0"/>
                  </a:rPr>
                  <a:t>” </a:t>
                </a:r>
                <a:r>
                  <a:rPr lang="it-IT" dirty="0">
                    <a:latin typeface="Futura Bk BT" panose="020B0502020204020303" pitchFamily="34" charset="0"/>
                  </a:rPr>
                  <a:t>sono vincolati dalla seguente relazione:</a:t>
                </a:r>
              </a:p>
              <a:p>
                <a:pPr marL="0" indent="0" algn="ctr">
                  <a:buNone/>
                </a:pPr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Futura Bk BT" panose="020B0502020204020303" pitchFamily="34" charset="0"/>
                  </a:rPr>
                </a:br>
                <a:r>
                  <a:rPr lang="en-US" dirty="0" err="1">
                    <a:latin typeface="Futura Bk BT" panose="020B0502020204020303" pitchFamily="34" charset="0"/>
                  </a:rPr>
                  <a:t>deve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esistere</a:t>
                </a:r>
                <a:r>
                  <a:rPr lang="en-US" dirty="0">
                    <a:latin typeface="Futura Bk BT" panose="020B0502020204020303" pitchFamily="34" charset="0"/>
                  </a:rPr>
                  <a:t> un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tale per cui si ha che</a:t>
                </a:r>
                <a:endParaRPr lang="en-US" sz="28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 t="-31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/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08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13264</TotalTime>
  <Words>1336</Words>
  <Application>Microsoft Office PowerPoint</Application>
  <PresentationFormat>Widescreen</PresentationFormat>
  <Paragraphs>206</Paragraphs>
  <Slides>21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Futura Bk BT</vt:lpstr>
      <vt:lpstr>Futura Lt BT</vt:lpstr>
      <vt:lpstr>Futura MdCn BT</vt:lpstr>
      <vt:lpstr>Office Theme</vt:lpstr>
      <vt:lpstr>RSA ATTACK </vt:lpstr>
      <vt:lpstr>RSA ATTACK: Table of content 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Idea di attacco </vt:lpstr>
      <vt:lpstr>RSA ATTACK: Idea di attacco </vt:lpstr>
      <vt:lpstr>RSA ATTACK: Idea di attacco</vt:lpstr>
      <vt:lpstr>RSA ATTACK: Teorema di Wiener </vt:lpstr>
      <vt:lpstr>RSA ATTACK: Fattorizzazione di N</vt:lpstr>
      <vt:lpstr>RSA ATTACK: Fattorizzazione di N</vt:lpstr>
      <vt:lpstr>RSA ATTACK: Procedura d’attacco</vt:lpstr>
      <vt:lpstr>RSA ATTACK: Implementazione</vt:lpstr>
      <vt:lpstr>RSA ATTACK: Implementazione</vt:lpstr>
      <vt:lpstr>RSA ATTACK: Implementazione</vt:lpstr>
      <vt:lpstr>RSA ATTACK: Implementazione</vt:lpstr>
      <vt:lpstr>RSA ATTACK: Esecuzione</vt:lpstr>
      <vt:lpstr>RSA ATTACK: Stime dei tempi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 ATTACK</dc:title>
  <dc:creator>PIERO MIGLIORATO</dc:creator>
  <cp:lastModifiedBy>PIERO MIGLIORATO</cp:lastModifiedBy>
  <cp:revision>2</cp:revision>
  <dcterms:created xsi:type="dcterms:W3CDTF">2023-03-12T17:12:16Z</dcterms:created>
  <dcterms:modified xsi:type="dcterms:W3CDTF">2023-04-05T09:13:26Z</dcterms:modified>
</cp:coreProperties>
</file>